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62" r:id="rId3"/>
    <p:sldId id="260" r:id="rId4"/>
    <p:sldId id="258" r:id="rId5"/>
    <p:sldId id="256" r:id="rId6"/>
    <p:sldId id="264" r:id="rId7"/>
    <p:sldId id="270" r:id="rId8"/>
    <p:sldId id="266" r:id="rId9"/>
    <p:sldId id="265" r:id="rId10"/>
    <p:sldId id="263" r:id="rId11"/>
    <p:sldId id="271" r:id="rId12"/>
    <p:sldId id="267" r:id="rId13"/>
    <p:sldId id="268" r:id="rId14"/>
    <p:sldId id="272" r:id="rId15"/>
    <p:sldId id="259" r:id="rId16"/>
    <p:sldId id="257" r:id="rId17"/>
    <p:sldId id="273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FCA508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F4D6-6A77-4596-863D-BD5C9B0A1CCE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559F5-71DF-42E3-BD31-A769FCC746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698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59F5-71DF-42E3-BD31-A769FCC746A0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D36E-DB3A-4C62-A9CC-FAD912E3139B}" type="datetimeFigureOut">
              <a:rPr lang="sk-SK" smtClean="0"/>
              <a:pPr/>
              <a:t>12.1.2014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93BE9-29FC-45A2-AC6E-6165B419D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4x-IQzlVG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4x-IQzlVGc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ages5.alphacoders.com/415/thumb-350-415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3625857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rgbClr val="00B050"/>
                </a:solidFill>
              </a:rPr>
              <a:t>Easter</a:t>
            </a:r>
          </a:p>
          <a:p>
            <a:pPr algn="ctr">
              <a:buNone/>
            </a:pPr>
            <a:r>
              <a:rPr lang="sk-SK" sz="9600" b="1" dirty="0" smtClean="0">
                <a:solidFill>
                  <a:srgbClr val="00B050"/>
                </a:solidFill>
              </a:rPr>
              <a:t>in Slovakia</a:t>
            </a:r>
            <a:endParaRPr lang="sk-SK" sz="9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oyeamedia.com/blog/wp-content/uploads/2013/03/easter-day-wallpaper-for-androi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          </a:t>
            </a:r>
            <a:r>
              <a:rPr lang="sk-SK" b="1" dirty="0" smtClean="0">
                <a:solidFill>
                  <a:srgbClr val="7030A0"/>
                </a:solidFill>
              </a:rPr>
              <a:t> </a:t>
            </a:r>
            <a:r>
              <a:rPr lang="sk-SK" sz="5400" b="1" dirty="0" smtClean="0">
                <a:solidFill>
                  <a:srgbClr val="7030A0"/>
                </a:solidFill>
              </a:rPr>
              <a:t>TRADITIONS </a:t>
            </a:r>
            <a:endParaRPr lang="sk-SK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RBae4FvaQtkL28L1TuC_dMHIwlX7PqFOvTsf-Iy9IEfgHdOBN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2947092"/>
          </a:xfrm>
          <a:prstGeom prst="rect">
            <a:avLst/>
          </a:prstGeom>
          <a:noFill/>
        </p:spPr>
      </p:pic>
      <p:pic>
        <p:nvPicPr>
          <p:cNvPr id="1026" name="Picture 2" descr="http://0.tqn.com/d/easteuropeanfood/1/0/_/w/-/-/basket-symboli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5652120" cy="38610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baskets</a:t>
            </a:r>
            <a:endParaRPr lang="sk-SK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k-SK" dirty="0" smtClean="0"/>
              <a:t>                      </a:t>
            </a:r>
            <a:r>
              <a:rPr lang="sk-SK" b="1" dirty="0" smtClean="0"/>
              <a:t>On Holy Saturday or Easter Sunday</a:t>
            </a:r>
          </a:p>
          <a:p>
            <a:pPr algn="ctr">
              <a:buNone/>
            </a:pPr>
            <a:r>
              <a:rPr lang="sk-SK" b="1" dirty="0" smtClean="0"/>
              <a:t> people observe the</a:t>
            </a:r>
          </a:p>
          <a:p>
            <a:pPr algn="ctr">
              <a:buNone/>
            </a:pPr>
            <a:r>
              <a:rPr lang="sk-SK" b="1" dirty="0" smtClean="0"/>
              <a:t>custom of blessing Easter Baskets.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/>
              <a:t>The Baskets contain items </a:t>
            </a:r>
          </a:p>
          <a:p>
            <a:pPr>
              <a:buNone/>
            </a:pPr>
            <a:r>
              <a:rPr lang="sk-SK" b="1" dirty="0" smtClean="0"/>
              <a:t>that are to be eaten </a:t>
            </a:r>
          </a:p>
          <a:p>
            <a:pPr>
              <a:buNone/>
            </a:pPr>
            <a:r>
              <a:rPr lang="sk-SK" b="1" dirty="0" smtClean="0"/>
              <a:t>for the holiday </a:t>
            </a:r>
          </a:p>
          <a:p>
            <a:pPr>
              <a:buNone/>
            </a:pPr>
            <a:r>
              <a:rPr lang="sk-SK" b="1" dirty="0" smtClean="0"/>
              <a:t>meal. Only food </a:t>
            </a:r>
          </a:p>
          <a:p>
            <a:pPr>
              <a:buNone/>
            </a:pPr>
            <a:r>
              <a:rPr lang="sk-SK" b="1" dirty="0" smtClean="0"/>
              <a:t>is permitted </a:t>
            </a:r>
          </a:p>
          <a:p>
            <a:pPr>
              <a:buNone/>
            </a:pPr>
            <a:r>
              <a:rPr lang="sk-SK" b="1" dirty="0" smtClean="0"/>
              <a:t>to be in the baskets.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mgion.com/images/01/Chick-Celebrating-Easter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953"/>
            <a:ext cx="4429124" cy="380904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FF"/>
                </a:solidFill>
              </a:rPr>
              <a:t>Water pouring</a:t>
            </a:r>
            <a:endParaRPr lang="sk-SK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k-SK" b="1" dirty="0" smtClean="0">
                <a:solidFill>
                  <a:srgbClr val="00B0F0"/>
                </a:solidFill>
              </a:rPr>
              <a:t>The young men rise early in the morning and travel to the homes of girls pouring water on them.</a:t>
            </a:r>
          </a:p>
          <a:p>
            <a:pPr algn="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The water washed </a:t>
            </a:r>
            <a:endParaRPr lang="sk-SK" b="1" dirty="0" smtClean="0">
              <a:solidFill>
                <a:srgbClr val="00B0F0"/>
              </a:solidFill>
            </a:endParaRPr>
          </a:p>
          <a:p>
            <a:pPr algn="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away all the evils and </a:t>
            </a:r>
            <a:endParaRPr lang="sk-SK" b="1" dirty="0" smtClean="0">
              <a:solidFill>
                <a:srgbClr val="00B0F0"/>
              </a:solidFill>
            </a:endParaRPr>
          </a:p>
          <a:p>
            <a:pPr algn="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diseases from the body.</a:t>
            </a:r>
            <a:endParaRPr lang="sk-SK" b="1" dirty="0" smtClean="0">
              <a:solidFill>
                <a:srgbClr val="00B0F0"/>
              </a:solidFill>
            </a:endParaRPr>
          </a:p>
          <a:p>
            <a:pPr algn="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In some villages, </a:t>
            </a:r>
            <a:r>
              <a:rPr lang="sk-SK" b="1" dirty="0" smtClean="0">
                <a:solidFill>
                  <a:srgbClr val="00B0F0"/>
                </a:solidFill>
              </a:rPr>
              <a:t>boys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sk-SK" b="1" dirty="0" smtClean="0">
              <a:solidFill>
                <a:srgbClr val="00B0F0"/>
              </a:solidFill>
            </a:endParaRPr>
          </a:p>
          <a:p>
            <a:pPr algn="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would throw girls </a:t>
            </a:r>
            <a:endParaRPr lang="sk-SK" b="1" dirty="0" smtClean="0">
              <a:solidFill>
                <a:srgbClr val="00B0F0"/>
              </a:solidFill>
            </a:endParaRPr>
          </a:p>
          <a:p>
            <a:pPr algn="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in a nearby creek</a:t>
            </a:r>
            <a:r>
              <a:rPr lang="sk-SK" b="1" dirty="0" smtClean="0">
                <a:solidFill>
                  <a:srgbClr val="00B0F0"/>
                </a:solidFill>
              </a:rPr>
              <a:t>.</a:t>
            </a:r>
            <a:endParaRPr lang="sk-SK" dirty="0" smtClean="0">
              <a:solidFill>
                <a:srgbClr val="00B0F0"/>
              </a:solidFill>
              <a:hlinkClick r:id="rId3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2.bp.blogspot.com/-dCeAhuWaLYY/T4FwVKTUAmI/AAAAAAAALcE/RFCwul_LDTU/s1600/P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390900"/>
            <a:ext cx="3381375" cy="34671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Whipping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6612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By getting switched by </a:t>
            </a:r>
            <a:r>
              <a:rPr lang="sk-SK" b="1" dirty="0" smtClean="0">
                <a:solidFill>
                  <a:schemeClr val="accent6"/>
                </a:solidFill>
              </a:rPr>
              <a:t>whipp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endParaRPr lang="sk-SK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the</a:t>
            </a:r>
            <a:r>
              <a:rPr lang="sk-SK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girl would receive not only </a:t>
            </a:r>
            <a:endParaRPr lang="sk-SK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some of the strength from the </a:t>
            </a:r>
            <a:r>
              <a:rPr lang="sk-SK" b="1" dirty="0" smtClean="0">
                <a:solidFill>
                  <a:schemeClr val="accent6"/>
                </a:solidFill>
              </a:rPr>
              <a:t>boy</a:t>
            </a:r>
            <a:r>
              <a:rPr lang="en-US" b="1" dirty="0" smtClean="0">
                <a:solidFill>
                  <a:schemeClr val="accent6"/>
                </a:solidFill>
              </a:rPr>
              <a:t>,</a:t>
            </a:r>
            <a:endParaRPr lang="sk-SK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 but also the health, liveliness, </a:t>
            </a:r>
            <a:endParaRPr lang="sk-SK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and fertility</a:t>
            </a:r>
            <a:r>
              <a:rPr lang="sk-SK" b="1" dirty="0" smtClean="0">
                <a:solidFill>
                  <a:schemeClr val="accent6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It was believed that girls </a:t>
            </a:r>
            <a:endParaRPr lang="sk-SK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who got whipped would get </a:t>
            </a:r>
            <a:endParaRPr lang="sk-SK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younger, become prettier, </a:t>
            </a:r>
            <a:endParaRPr lang="sk-SK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and also more </a:t>
            </a:r>
            <a:endParaRPr lang="sk-SK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skilled in their daily doings.</a:t>
            </a:r>
            <a:r>
              <a:rPr lang="en-US" dirty="0" smtClean="0">
                <a:solidFill>
                  <a:srgbClr val="7030A0"/>
                </a:solidFill>
              </a:rPr>
              <a:t> </a:t>
            </a:r>
            <a:endParaRPr lang="sk-SK" dirty="0">
              <a:solidFill>
                <a:srgbClr val="7030A0"/>
              </a:solidFill>
            </a:endParaRPr>
          </a:p>
        </p:txBody>
      </p:sp>
      <p:pic>
        <p:nvPicPr>
          <p:cNvPr id="25604" name="Picture 4" descr="http://velkanoc.ic.cz/Vonajari.files/korba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0"/>
            <a:ext cx="264317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ublicdomainpictures.net/pictures/30000/nahled/a-plate-with-easter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2749"/>
            <a:ext cx="5857875" cy="3905251"/>
          </a:xfrm>
          <a:prstGeom prst="rect">
            <a:avLst/>
          </a:prstGeom>
          <a:noFill/>
        </p:spPr>
      </p:pic>
      <p:pic>
        <p:nvPicPr>
          <p:cNvPr id="30724" name="Picture 4" descr="http://www.hdwpapers.com/walls/easter_eggs_wallpaper-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b="1" dirty="0" smtClean="0"/>
              <a:t>In many families people eat </a:t>
            </a:r>
          </a:p>
          <a:p>
            <a:pPr algn="ctr">
              <a:buNone/>
            </a:pPr>
            <a:r>
              <a:rPr lang="sk-SK" b="1" dirty="0" smtClean="0"/>
              <a:t>ham and eggs, </a:t>
            </a:r>
          </a:p>
          <a:p>
            <a:pPr algn="ctr">
              <a:buNone/>
            </a:pPr>
            <a:r>
              <a:rPr lang="sk-SK" b="1" dirty="0" smtClean="0"/>
              <a:t>other families prepare braided raisin bread,  potato salad </a:t>
            </a:r>
          </a:p>
          <a:p>
            <a:pPr algn="ctr">
              <a:buNone/>
            </a:pPr>
            <a:r>
              <a:rPr lang="sk-SK" b="1" dirty="0" smtClean="0"/>
              <a:t>or baked ham. </a:t>
            </a:r>
            <a:endParaRPr lang="sk-SK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food?</a:t>
            </a:r>
            <a:endParaRPr lang="sk-SK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0.gstatic.com/images?q=tbn:ANd9GcSWFDFnpwkuZildY1idv3lNFMvTDf3HMXdx7p4bKxVqDQuomS7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Celebrations</a:t>
            </a:r>
            <a:r>
              <a:rPr lang="sk-SK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Slovakia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3600" b="1" dirty="0" err="1" smtClean="0">
                <a:solidFill>
                  <a:schemeClr val="bg1"/>
                </a:solidFill>
              </a:rPr>
              <a:t>This</a:t>
            </a:r>
            <a:r>
              <a:rPr lang="sk-SK" sz="3600" b="1" dirty="0" smtClean="0">
                <a:solidFill>
                  <a:schemeClr val="bg1"/>
                </a:solidFill>
              </a:rPr>
              <a:t> video </a:t>
            </a:r>
            <a:r>
              <a:rPr lang="sk-SK" sz="3600" b="1" dirty="0" err="1" smtClean="0">
                <a:solidFill>
                  <a:schemeClr val="bg1"/>
                </a:solidFill>
              </a:rPr>
              <a:t>represents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traditional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celebration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of</a:t>
            </a:r>
            <a:r>
              <a:rPr lang="sk-SK" sz="3600" b="1" dirty="0" smtClean="0">
                <a:solidFill>
                  <a:schemeClr val="bg1"/>
                </a:solidFill>
              </a:rPr>
              <a:t> Easter in Slovakia:</a:t>
            </a:r>
            <a:r>
              <a:rPr lang="sk-SK" sz="3600" b="1" dirty="0" smtClean="0">
                <a:solidFill>
                  <a:srgbClr val="00B050"/>
                </a:solidFill>
              </a:rPr>
              <a:t/>
            </a:r>
            <a:br>
              <a:rPr lang="sk-SK" sz="3600" b="1" dirty="0" smtClean="0">
                <a:solidFill>
                  <a:srgbClr val="00B050"/>
                </a:solidFill>
              </a:rPr>
            </a:b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>
              <a:buNone/>
            </a:pPr>
            <a:endParaRPr lang="sk-SK" dirty="0" smtClean="0">
              <a:hlinkClick r:id="rId3"/>
            </a:endParaRPr>
          </a:p>
          <a:p>
            <a:pPr>
              <a:buNone/>
            </a:pPr>
            <a:r>
              <a:rPr lang="sk-SK" dirty="0" smtClean="0">
                <a:hlinkClick r:id="rId3"/>
              </a:rPr>
              <a:t>http://www.youtube.com/watch?v=H4x-IQzlVGc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 descr="http://www.occasionallygifted.ca/media/ecom/cat/happy_e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retailrehab.co.uk/blog/wp-content/uploads/2012/03/easter-chic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7128792" cy="44371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7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  <a:p>
            <a:pPr algn="ctr">
              <a:buNone/>
            </a:pPr>
            <a:endParaRPr lang="sk-SK" sz="72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k-SK" sz="72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k-SK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k-SK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sk-SK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sk-SK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Vanesska Jerdonková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as-f.com/wp-content/uploads/2013/03/easter-egg-h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096250" cy="5286388"/>
          </a:xfrm>
          <a:prstGeom prst="rect">
            <a:avLst/>
          </a:prstGeom>
          <a:noFill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000" b="1" dirty="0" smtClean="0">
                <a:solidFill>
                  <a:srgbClr val="00B050"/>
                </a:solidFill>
              </a:rPr>
              <a:t>Easter is the most significant Christian holiday</a:t>
            </a:r>
            <a:r>
              <a:rPr lang="sk-SK" sz="4000" b="1" dirty="0" smtClean="0">
                <a:solidFill>
                  <a:srgbClr val="00B050"/>
                </a:solidFill>
              </a:rPr>
              <a:t>.</a:t>
            </a:r>
          </a:p>
          <a:p>
            <a:pPr algn="ctr">
              <a:buNone/>
            </a:pPr>
            <a:r>
              <a:rPr lang="sk-SK" sz="4000" b="1" dirty="0" smtClean="0">
                <a:solidFill>
                  <a:srgbClr val="7030A0"/>
                </a:solidFill>
              </a:rPr>
              <a:t>Easter celebrates the death and resurrection of Jesus Christ.</a:t>
            </a:r>
          </a:p>
          <a:p>
            <a:pPr algn="ctr">
              <a:buNone/>
            </a:pPr>
            <a:r>
              <a:rPr lang="en-GB" sz="4000" b="1" dirty="0" smtClean="0">
                <a:solidFill>
                  <a:srgbClr val="00B0F0"/>
                </a:solidFill>
              </a:rPr>
              <a:t>Its</a:t>
            </a:r>
            <a:r>
              <a:rPr lang="sk-SK" sz="4000" b="1" dirty="0" smtClean="0">
                <a:solidFill>
                  <a:srgbClr val="00B0F0"/>
                </a:solidFill>
              </a:rPr>
              <a:t> </a:t>
            </a:r>
            <a:r>
              <a:rPr lang="en-GB" sz="4000" b="1" dirty="0" smtClean="0">
                <a:solidFill>
                  <a:srgbClr val="00B0F0"/>
                </a:solidFill>
              </a:rPr>
              <a:t>message</a:t>
            </a:r>
            <a:r>
              <a:rPr lang="sk-SK" sz="4000" b="1" dirty="0" smtClean="0">
                <a:solidFill>
                  <a:srgbClr val="00B0F0"/>
                </a:solidFill>
              </a:rPr>
              <a:t> </a:t>
            </a:r>
            <a:r>
              <a:rPr lang="en-GB" sz="4000" b="1" dirty="0" smtClean="0">
                <a:solidFill>
                  <a:srgbClr val="00B0F0"/>
                </a:solidFill>
              </a:rPr>
              <a:t>is</a:t>
            </a:r>
            <a:r>
              <a:rPr lang="sk-SK" sz="4000" b="1" dirty="0" smtClean="0">
                <a:solidFill>
                  <a:srgbClr val="00B0F0"/>
                </a:solidFill>
              </a:rPr>
              <a:t> </a:t>
            </a:r>
            <a:r>
              <a:rPr lang="en-GB" sz="4000" b="1" dirty="0" smtClean="0">
                <a:solidFill>
                  <a:srgbClr val="00B0F0"/>
                </a:solidFill>
              </a:rPr>
              <a:t>the triumph of</a:t>
            </a:r>
            <a:r>
              <a:rPr lang="sk-SK" sz="4000" b="1" dirty="0" smtClean="0">
                <a:solidFill>
                  <a:srgbClr val="00B0F0"/>
                </a:solidFill>
              </a:rPr>
              <a:t> </a:t>
            </a:r>
            <a:r>
              <a:rPr lang="en-GB" sz="4000" b="1" dirty="0" smtClean="0">
                <a:solidFill>
                  <a:srgbClr val="00B0F0"/>
                </a:solidFill>
              </a:rPr>
              <a:t>good</a:t>
            </a:r>
            <a:r>
              <a:rPr lang="sk-SK" sz="4000" b="1" dirty="0" smtClean="0">
                <a:solidFill>
                  <a:srgbClr val="00B0F0"/>
                </a:solidFill>
              </a:rPr>
              <a:t> over </a:t>
            </a:r>
            <a:r>
              <a:rPr lang="en-GB" sz="4000" b="1" dirty="0" smtClean="0">
                <a:solidFill>
                  <a:srgbClr val="00B0F0"/>
                </a:solidFill>
              </a:rPr>
              <a:t>evil</a:t>
            </a:r>
            <a:r>
              <a:rPr lang="sk-SK" sz="4000" b="1" dirty="0" smtClean="0">
                <a:solidFill>
                  <a:srgbClr val="00B0F0"/>
                </a:solidFill>
              </a:rPr>
              <a:t>.</a:t>
            </a:r>
          </a:p>
          <a:p>
            <a:pPr algn="ctr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Its</a:t>
            </a:r>
            <a:r>
              <a:rPr lang="sk-SK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date changes every year</a:t>
            </a:r>
            <a:r>
              <a:rPr lang="sk-SK" sz="40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0.tqn.com/d/graphicssoft/1/0/y/N/5/psptubez_dot_com_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/>
              <a:t>  </a:t>
            </a:r>
            <a:endParaRPr lang="sk-SK" b="1" dirty="0" smtClean="0"/>
          </a:p>
          <a:p>
            <a:pPr algn="ctr">
              <a:buNone/>
            </a:pPr>
            <a:r>
              <a:rPr lang="en-GB" b="1" dirty="0" smtClean="0"/>
              <a:t>The term </a:t>
            </a:r>
            <a:r>
              <a:rPr lang="en-GB" b="1" dirty="0" smtClean="0">
                <a:solidFill>
                  <a:srgbClr val="7030A0"/>
                </a:solidFill>
              </a:rPr>
              <a:t>„Easter“ </a:t>
            </a:r>
            <a:r>
              <a:rPr lang="en-GB" b="1" dirty="0" smtClean="0"/>
              <a:t>is not of Christian           origin.</a:t>
            </a:r>
          </a:p>
          <a:p>
            <a:pPr algn="ctr">
              <a:buNone/>
            </a:pPr>
            <a:r>
              <a:rPr lang="en-GB" b="1" dirty="0" smtClean="0"/>
              <a:t>       "Easter" is a form of </a:t>
            </a:r>
            <a:r>
              <a:rPr lang="en-GB" b="1" dirty="0" smtClean="0">
                <a:solidFill>
                  <a:srgbClr val="92D050"/>
                </a:solidFill>
              </a:rPr>
              <a:t>Astarte</a:t>
            </a:r>
            <a:r>
              <a:rPr lang="en-GB" b="1" dirty="0" smtClean="0"/>
              <a:t>,</a:t>
            </a:r>
          </a:p>
          <a:p>
            <a:pPr algn="ctr">
              <a:buNone/>
            </a:pPr>
            <a:r>
              <a:rPr lang="en-GB" b="1" dirty="0" smtClean="0"/>
              <a:t>the goddess </a:t>
            </a:r>
          </a:p>
          <a:p>
            <a:pPr algn="ctr">
              <a:buNone/>
            </a:pPr>
            <a:r>
              <a:rPr lang="en-GB" b="1" dirty="0" smtClean="0"/>
              <a:t>who was the queen of heaven. </a:t>
            </a:r>
            <a:endParaRPr lang="en-GB" dirty="0" smtClean="0"/>
          </a:p>
          <a:p>
            <a:pPr>
              <a:buNone/>
            </a:pPr>
            <a:r>
              <a:rPr lang="sk-SK" dirty="0" smtClean="0"/>
              <a:t>       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mgion.com/images/01/Waiting-For-Easter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8573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i="1" dirty="0" smtClean="0">
                <a:solidFill>
                  <a:schemeClr val="accent6"/>
                </a:solidFill>
              </a:rPr>
              <a:t>SLOVAKIA</a:t>
            </a:r>
            <a:endParaRPr lang="sk-SK" b="1" i="1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en-GB" b="1" dirty="0" smtClean="0"/>
              <a:t>In Slovakia are religious and cultural celebrations centred around Palm Sunday, Good Friday, Holy Saturday, Easter Sunday, and Easter Monday.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obbwolf.com/wp/wp-content/uploads/2012/04/E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60"/>
            <a:ext cx="9144000" cy="686996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85859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SYMBOLS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7415242" cy="5643578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In Slovakia we have some traditional symbols of Easter</a:t>
            </a:r>
            <a:r>
              <a:rPr lang="sk-SK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b="1" dirty="0" smtClean="0">
                <a:solidFill>
                  <a:srgbClr val="FF00FF"/>
                </a:solidFill>
              </a:rPr>
              <a:t>                                         eggs</a:t>
            </a:r>
          </a:p>
          <a:p>
            <a:r>
              <a:rPr lang="en-GB" b="1" dirty="0" smtClean="0">
                <a:solidFill>
                  <a:srgbClr val="FF00FF"/>
                </a:solidFill>
              </a:rPr>
              <a:t>                                          lamb</a:t>
            </a:r>
          </a:p>
          <a:p>
            <a:r>
              <a:rPr lang="en-GB" b="1" dirty="0" smtClean="0">
                <a:solidFill>
                  <a:srgbClr val="FF00FF"/>
                </a:solidFill>
              </a:rPr>
              <a:t>                                           </a:t>
            </a:r>
            <a:r>
              <a:rPr lang="sk-SK" b="1" dirty="0" smtClean="0">
                <a:solidFill>
                  <a:srgbClr val="FF00FF"/>
                </a:solidFill>
              </a:rPr>
              <a:t> </a:t>
            </a:r>
            <a:r>
              <a:rPr lang="en-GB" b="1" dirty="0" smtClean="0">
                <a:solidFill>
                  <a:srgbClr val="FF00FF"/>
                </a:solidFill>
              </a:rPr>
              <a:t>rabbit</a:t>
            </a:r>
          </a:p>
          <a:p>
            <a:r>
              <a:rPr lang="en-GB" b="1" dirty="0" smtClean="0">
                <a:solidFill>
                  <a:srgbClr val="FF00FF"/>
                </a:solidFill>
              </a:rPr>
              <a:t>                                          chick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         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4.chroniclelive.co.uk/incoming/article2000015.ece/ALTERNATES/s615/easter-egg-hunt-200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92D050"/>
                </a:solidFill>
              </a:rPr>
              <a:t>EGGS</a:t>
            </a:r>
            <a:endParaRPr lang="sk-SK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Eggs are mythological symbol of birth.</a:t>
            </a:r>
          </a:p>
          <a:p>
            <a:pPr algn="ctr">
              <a:buNone/>
            </a:pPr>
            <a:r>
              <a:rPr lang="en-GB" b="1" dirty="0" smtClean="0"/>
              <a:t>They are Christian symbol of </a:t>
            </a:r>
            <a:r>
              <a:rPr lang="sk-SK" b="1" dirty="0" smtClean="0"/>
              <a:t>life and </a:t>
            </a:r>
            <a:r>
              <a:rPr lang="en-GB" b="1" dirty="0" smtClean="0"/>
              <a:t>fertility. </a:t>
            </a:r>
          </a:p>
          <a:p>
            <a:pPr algn="ctr">
              <a:buNone/>
            </a:pPr>
            <a:r>
              <a:rPr lang="en-GB" b="1" dirty="0" smtClean="0"/>
              <a:t>Some eggs are hand-painted, decorated with water colors or wax. 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thumbs.gograph.com/gg5785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5214974" cy="592933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Lamb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The lamb is</a:t>
            </a:r>
            <a:r>
              <a:rPr lang="sk-SK" b="1" dirty="0" smtClean="0"/>
              <a:t> </a:t>
            </a:r>
            <a:r>
              <a:rPr lang="en-GB" b="1" dirty="0" smtClean="0"/>
              <a:t>the </a:t>
            </a:r>
            <a:r>
              <a:rPr lang="sk-SK" b="1" dirty="0" smtClean="0"/>
              <a:t>most </a:t>
            </a:r>
            <a:r>
              <a:rPr lang="en-GB" b="1" dirty="0" smtClean="0"/>
              <a:t>significant</a:t>
            </a:r>
            <a:r>
              <a:rPr lang="sk-SK" b="1" dirty="0" smtClean="0"/>
              <a:t> symbol </a:t>
            </a:r>
            <a:r>
              <a:rPr lang="en-GB" b="1" dirty="0" smtClean="0"/>
              <a:t>of </a:t>
            </a:r>
            <a:r>
              <a:rPr lang="sk-SK" b="1" dirty="0" smtClean="0"/>
              <a:t>Easter. </a:t>
            </a:r>
          </a:p>
          <a:p>
            <a:pPr algn="ctr">
              <a:buNone/>
            </a:pPr>
            <a:r>
              <a:rPr lang="en-GB" b="1" dirty="0" smtClean="0"/>
              <a:t>It</a:t>
            </a:r>
            <a:r>
              <a:rPr lang="sk-SK" b="1" dirty="0" smtClean="0"/>
              <a:t> </a:t>
            </a:r>
            <a:r>
              <a:rPr lang="en-GB" b="1" dirty="0" smtClean="0"/>
              <a:t>represents</a:t>
            </a:r>
            <a:r>
              <a:rPr lang="sk-SK" b="1" dirty="0" smtClean="0"/>
              <a:t> </a:t>
            </a:r>
            <a:r>
              <a:rPr lang="en-GB" b="1" dirty="0" smtClean="0"/>
              <a:t>Jesus</a:t>
            </a:r>
            <a:r>
              <a:rPr lang="sk-SK" b="1" dirty="0" smtClean="0"/>
              <a:t>.</a:t>
            </a:r>
          </a:p>
          <a:p>
            <a:pPr algn="ctr">
              <a:buNone/>
            </a:pPr>
            <a:r>
              <a:rPr lang="en-US" b="1" dirty="0"/>
              <a:t>Christians traditionally refer to Jesus as "the Lamb of </a:t>
            </a:r>
            <a:r>
              <a:rPr lang="en-US" b="1" dirty="0" smtClean="0"/>
              <a:t>God</a:t>
            </a:r>
            <a:r>
              <a:rPr lang="sk-SK" b="1" dirty="0" smtClean="0"/>
              <a:t>“</a:t>
            </a:r>
            <a:r>
              <a:rPr lang="en-US" b="1" dirty="0" smtClean="0"/>
              <a:t>.</a:t>
            </a:r>
            <a:endParaRPr lang="sk-SK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encrypted-tbn2.gstatic.com/images?q=tbn:ANd9GcQ3OBHItDtpOrqwE4ebQL0EGamrb2LGE5PAisCAMZsK0whRUUFG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888432" cy="439248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RABBIT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pPr algn="just">
              <a:buNone/>
            </a:pPr>
            <a:r>
              <a:rPr lang="en-GB" b="1" dirty="0" smtClean="0">
                <a:solidFill>
                  <a:srgbClr val="7030A0"/>
                </a:solidFill>
              </a:rPr>
              <a:t>Rabbit is symbol of fertility</a:t>
            </a:r>
            <a:endParaRPr lang="sk-SK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7030A0"/>
                </a:solidFill>
              </a:rPr>
              <a:t>        </a:t>
            </a:r>
            <a:r>
              <a:rPr lang="en-GB" b="1" dirty="0" smtClean="0">
                <a:solidFill>
                  <a:srgbClr val="7030A0"/>
                </a:solidFill>
              </a:rPr>
              <a:t>because it was</a:t>
            </a:r>
            <a:endParaRPr lang="sk-SK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7030A0"/>
                </a:solidFill>
              </a:rPr>
              <a:t>  </a:t>
            </a:r>
            <a:r>
              <a:rPr lang="en-GB" b="1" dirty="0" smtClean="0">
                <a:solidFill>
                  <a:srgbClr val="7030A0"/>
                </a:solidFill>
              </a:rPr>
              <a:t>the most fertile animal </a:t>
            </a:r>
            <a:endParaRPr lang="sk-SK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7030A0"/>
                </a:solidFill>
              </a:rPr>
              <a:t>   </a:t>
            </a:r>
            <a:r>
              <a:rPr lang="en-GB" b="1" dirty="0" smtClean="0">
                <a:solidFill>
                  <a:srgbClr val="7030A0"/>
                </a:solidFill>
              </a:rPr>
              <a:t>our forefathers knew. </a:t>
            </a:r>
            <a:endParaRPr lang="en-GB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SXHwKD_Ny9lp8u5jx5aTUPo5oYdh7L6m06D_Jv6xVGzg_WqeWR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86058"/>
            <a:ext cx="5429255" cy="407194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>
                <a:solidFill>
                  <a:srgbClr val="FCA508"/>
                </a:solidFill>
              </a:rPr>
              <a:t>Chick</a:t>
            </a:r>
            <a:endParaRPr lang="en-GB" b="1" dirty="0">
              <a:solidFill>
                <a:srgbClr val="FCA50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sk-SK" b="1" dirty="0" smtClean="0"/>
          </a:p>
          <a:p>
            <a:pPr algn="r">
              <a:buNone/>
            </a:pPr>
            <a:endParaRPr lang="sk-SK" b="1" dirty="0"/>
          </a:p>
          <a:p>
            <a:pPr algn="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The chick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symbolizes </a:t>
            </a:r>
            <a:r>
              <a:rPr lang="en-US" b="1" dirty="0">
                <a:solidFill>
                  <a:srgbClr val="00B050"/>
                </a:solidFill>
              </a:rPr>
              <a:t>new life or </a:t>
            </a:r>
            <a:r>
              <a:rPr lang="en-US" b="1" dirty="0" smtClean="0">
                <a:solidFill>
                  <a:srgbClr val="00B050"/>
                </a:solidFill>
              </a:rPr>
              <a:t>re-birth.</a:t>
            </a:r>
            <a:endParaRPr lang="sk-SK" b="1" dirty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sk-SK" b="1" dirty="0" smtClean="0">
                <a:solidFill>
                  <a:srgbClr val="00B050"/>
                </a:solidFill>
              </a:rPr>
              <a:t>Y</a:t>
            </a:r>
            <a:r>
              <a:rPr lang="en-US" b="1" dirty="0" err="1" smtClean="0">
                <a:solidFill>
                  <a:srgbClr val="00B050"/>
                </a:solidFill>
              </a:rPr>
              <a:t>ellow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coloured</a:t>
            </a:r>
            <a:r>
              <a:rPr lang="en-US" b="1" dirty="0" smtClean="0">
                <a:solidFill>
                  <a:srgbClr val="00B050"/>
                </a:solidFill>
              </a:rPr>
              <a:t> chicks </a:t>
            </a:r>
            <a:endParaRPr lang="sk-SK" b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sk-SK" b="1" dirty="0" err="1" smtClean="0">
                <a:solidFill>
                  <a:srgbClr val="00B050"/>
                </a:solidFill>
              </a:rPr>
              <a:t>ere</a:t>
            </a:r>
            <a:r>
              <a:rPr lang="en-US" b="1" dirty="0" smtClean="0">
                <a:solidFill>
                  <a:srgbClr val="00B050"/>
                </a:solidFill>
              </a:rPr>
              <a:t> interpreted </a:t>
            </a:r>
            <a:endParaRPr lang="sk-SK" b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as the "sun" being re-born.</a:t>
            </a:r>
            <a:endParaRPr lang="sk-SK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406</Words>
  <Application>Microsoft Office PowerPoint</Application>
  <PresentationFormat>Prezentácia na obrazovke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Motiv sady Office</vt:lpstr>
      <vt:lpstr>Prezentácia programu PowerPoint</vt:lpstr>
      <vt:lpstr>Prezentácia programu PowerPoint</vt:lpstr>
      <vt:lpstr>Prezentácia programu PowerPoint</vt:lpstr>
      <vt:lpstr>SLOVAKIA</vt:lpstr>
      <vt:lpstr>SYMBOLS</vt:lpstr>
      <vt:lpstr>EGGS</vt:lpstr>
      <vt:lpstr>Lamb</vt:lpstr>
      <vt:lpstr>RABBIT</vt:lpstr>
      <vt:lpstr>Chick</vt:lpstr>
      <vt:lpstr>Prezentácia programu PowerPoint</vt:lpstr>
      <vt:lpstr>Blessing baskets</vt:lpstr>
      <vt:lpstr>Water pouring</vt:lpstr>
      <vt:lpstr>Whipping</vt:lpstr>
      <vt:lpstr>What about food?</vt:lpstr>
      <vt:lpstr>Celebrations in Slovakia  This video represents traditional celebration of Easter in Slovakia: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Vanesska</dc:creator>
  <cp:lastModifiedBy>D0d0666@azet.sk</cp:lastModifiedBy>
  <cp:revision>33</cp:revision>
  <dcterms:created xsi:type="dcterms:W3CDTF">2014-01-10T17:23:10Z</dcterms:created>
  <dcterms:modified xsi:type="dcterms:W3CDTF">2014-01-12T17:37:37Z</dcterms:modified>
</cp:coreProperties>
</file>